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5" r:id="rId3"/>
    <p:sldId id="264" r:id="rId4"/>
    <p:sldId id="266" r:id="rId5"/>
    <p:sldId id="268" r:id="rId6"/>
    <p:sldId id="267" r:id="rId7"/>
    <p:sldId id="269" r:id="rId8"/>
    <p:sldId id="270" r:id="rId9"/>
    <p:sldId id="258" r:id="rId10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327"/>
  </p:normalViewPr>
  <p:slideViewPr>
    <p:cSldViewPr snapToGrid="0" snapToObjects="1">
      <p:cViewPr varScale="1">
        <p:scale>
          <a:sx n="106" d="100"/>
          <a:sy n="106" d="100"/>
        </p:scale>
        <p:origin x="125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2E8A-F78E-4543-8703-B3B868E2E3DD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1D7E-9533-3349-8B45-91C40B42B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285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2E8A-F78E-4543-8703-B3B868E2E3DD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1D7E-9533-3349-8B45-91C40B42B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811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2E8A-F78E-4543-8703-B3B868E2E3DD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1D7E-9533-3349-8B45-91C40B42B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90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2E8A-F78E-4543-8703-B3B868E2E3DD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1D7E-9533-3349-8B45-91C40B42B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2010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2E8A-F78E-4543-8703-B3B868E2E3DD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1D7E-9533-3349-8B45-91C40B42B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650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2E8A-F78E-4543-8703-B3B868E2E3DD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1D7E-9533-3349-8B45-91C40B42B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078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2E8A-F78E-4543-8703-B3B868E2E3DD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1D7E-9533-3349-8B45-91C40B42B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808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2E8A-F78E-4543-8703-B3B868E2E3DD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1D7E-9533-3349-8B45-91C40B42B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26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2E8A-F78E-4543-8703-B3B868E2E3DD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1D7E-9533-3349-8B45-91C40B42B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18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2E8A-F78E-4543-8703-B3B868E2E3DD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1D7E-9533-3349-8B45-91C40B42B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94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2E8A-F78E-4543-8703-B3B868E2E3DD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1D7E-9533-3349-8B45-91C40B42B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251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62E8A-F78E-4543-8703-B3B868E2E3DD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31D7E-9533-3349-8B45-91C40B42B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23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17FC0B8-D6A4-6A49-91AE-460BD85A20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-9054"/>
            <a:ext cx="10680700" cy="755967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040F6153-C28D-A54B-A266-EABDC78FF574}"/>
              </a:ext>
            </a:extLst>
          </p:cNvPr>
          <p:cNvSpPr txBox="1"/>
          <p:nvPr/>
        </p:nvSpPr>
        <p:spPr>
          <a:xfrm>
            <a:off x="2949839" y="2950888"/>
            <a:ext cx="4792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Tour Swiss </a:t>
            </a:r>
          </a:p>
          <a:p>
            <a:pPr algn="ctr"/>
            <a:r>
              <a:rPr lang="fr-F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Compteur d’eau statiques </a:t>
            </a:r>
            <a:r>
              <a:rPr lang="fr-FR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télérelevés</a:t>
            </a:r>
            <a:r>
              <a:rPr lang="fr-F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fr-FR" b="1" dirty="0">
              <a:solidFill>
                <a:schemeClr val="tx1">
                  <a:lumMod val="85000"/>
                  <a:lumOff val="1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6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" y="-72426"/>
            <a:ext cx="10677507" cy="7559675"/>
          </a:xfrm>
          <a:prstGeom prst="rect">
            <a:avLst/>
          </a:prstGeom>
        </p:spPr>
      </p:pic>
      <p:pic>
        <p:nvPicPr>
          <p:cNvPr id="2" name="Image 1" descr="logo_quadri_vecto.jpg">
            <a:extLst>
              <a:ext uri="{FF2B5EF4-FFF2-40B4-BE49-F238E27FC236}">
                <a16:creationId xmlns:a16="http://schemas.microsoft.com/office/drawing/2014/main" xmlns="" id="{548D304F-8817-48D2-AFB4-5AD83247E30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905" y="286468"/>
            <a:ext cx="2494155" cy="85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B75D07F1-35CC-43C2-8325-53F8825A1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BA36-25B2-4204-AEBA-E71E0F91E45F}" type="datetime1">
              <a:rPr lang="fr-FR" smtClean="0"/>
              <a:t>10/03/2022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4214" y="-72426"/>
            <a:ext cx="3657599" cy="652745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7085" y="6082378"/>
            <a:ext cx="3657600" cy="140487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9814" y="0"/>
            <a:ext cx="3650142" cy="1647825"/>
          </a:xfrm>
          <a:prstGeom prst="rect">
            <a:avLst/>
          </a:prstGeom>
          <a:effectLst>
            <a:glow rad="406400">
              <a:schemeClr val="accent1">
                <a:alpha val="12000"/>
              </a:schemeClr>
            </a:glow>
            <a:outerShdw blurRad="50800" dir="6360000" algn="ctr" rotWithShape="0">
              <a:srgbClr val="000000"/>
            </a:outerShdw>
            <a:reflection blurRad="63500" stA="76000" endPos="50000" dist="177800" dir="5400000" sy="-100000" algn="bl" rotWithShape="0"/>
            <a:softEdge rad="0"/>
          </a:effectLst>
          <a:scene3d>
            <a:camera prst="orthographicFront"/>
            <a:lightRig rig="threePt" dir="t">
              <a:rot lat="0" lon="0" rev="6600000"/>
            </a:lightRig>
          </a:scene3d>
        </p:spPr>
      </p:pic>
      <p:pic>
        <p:nvPicPr>
          <p:cNvPr id="8" name="Image 7" descr="logo_quadri_vecto.jpg">
            <a:extLst>
              <a:ext uri="{FF2B5EF4-FFF2-40B4-BE49-F238E27FC236}">
                <a16:creationId xmlns:a16="http://schemas.microsoft.com/office/drawing/2014/main" xmlns="" id="{548D304F-8817-48D2-AFB4-5AD83247E30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6268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4200000"/>
            </a:lightRig>
          </a:scene3d>
          <a:sp3d extrusionH="76200" contourW="12700">
            <a:extrusionClr>
              <a:schemeClr val="accent1">
                <a:lumMod val="60000"/>
                <a:lumOff val="40000"/>
              </a:schemeClr>
            </a:extrusionClr>
            <a:contourClr>
              <a:schemeClr val="accent1">
                <a:lumMod val="60000"/>
                <a:lumOff val="40000"/>
              </a:schemeClr>
            </a:contourClr>
          </a:sp3d>
        </p:spPr>
      </p:pic>
      <p:sp>
        <p:nvSpPr>
          <p:cNvPr id="9" name="ZoneTexte 8"/>
          <p:cNvSpPr txBox="1"/>
          <p:nvPr/>
        </p:nvSpPr>
        <p:spPr>
          <a:xfrm>
            <a:off x="529487" y="3773264"/>
            <a:ext cx="60704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Projet Télérelève automatique et gestion des alarmes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5445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" y="-72427"/>
            <a:ext cx="10677507" cy="7559675"/>
          </a:xfrm>
          <a:prstGeom prst="rect">
            <a:avLst/>
          </a:prstGeom>
        </p:spPr>
      </p:pic>
      <p:pic>
        <p:nvPicPr>
          <p:cNvPr id="2" name="Image 1" descr="logo_quadri_vecto.jpg">
            <a:extLst>
              <a:ext uri="{FF2B5EF4-FFF2-40B4-BE49-F238E27FC236}">
                <a16:creationId xmlns:a16="http://schemas.microsoft.com/office/drawing/2014/main" xmlns="" id="{548D304F-8817-48D2-AFB4-5AD83247E30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905" y="286468"/>
            <a:ext cx="2494155" cy="85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B75D07F1-35CC-43C2-8325-53F8825A1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BA36-25B2-4204-AEBA-E71E0F91E45F}" type="datetime1">
              <a:rPr lang="fr-FR" smtClean="0"/>
              <a:t>10/03/2022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364" y="1894863"/>
            <a:ext cx="1958323" cy="1760549"/>
          </a:xfrm>
          <a:prstGeom prst="rect">
            <a:avLst/>
          </a:prstGeom>
        </p:spPr>
      </p:pic>
      <p:sp>
        <p:nvSpPr>
          <p:cNvPr id="4" name="Flèche droite 3"/>
          <p:cNvSpPr/>
          <p:nvPr/>
        </p:nvSpPr>
        <p:spPr>
          <a:xfrm>
            <a:off x="2809581" y="2700585"/>
            <a:ext cx="1756372" cy="479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4911581" y="2616966"/>
            <a:ext cx="5773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87 compteurs ultra précis avec un débit de démarrage au millilitre toute la durée de vie du compteur. Communiquer c’est bien. Communiquer du réel c’est mieux!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364" y="4120065"/>
            <a:ext cx="1849449" cy="1438847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>
          <a:xfrm>
            <a:off x="2744697" y="4579266"/>
            <a:ext cx="1756372" cy="479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2347940" y="1021692"/>
            <a:ext cx="5432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LE PRINCIPE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876837" y="4516322"/>
            <a:ext cx="5807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passerelle alimentée récupère le signal et les alarmes des compteurs pour les envoyer vers l’application H2olmes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062" y="6038687"/>
            <a:ext cx="1844846" cy="942975"/>
          </a:xfrm>
          <a:prstGeom prst="rect">
            <a:avLst/>
          </a:prstGeom>
        </p:spPr>
      </p:pic>
      <p:sp>
        <p:nvSpPr>
          <p:cNvPr id="13" name="Flèche droite 12"/>
          <p:cNvSpPr/>
          <p:nvPr/>
        </p:nvSpPr>
        <p:spPr>
          <a:xfrm>
            <a:off x="2744697" y="6266776"/>
            <a:ext cx="1756372" cy="479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4876095" y="6099536"/>
            <a:ext cx="5807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H2Olmes est une application qui répertorie, filtre et alerte sur les données de consommation d’eau des utilisateurs pour leur transmettre une information juste et fiable en temps réel</a:t>
            </a:r>
            <a:endParaRPr lang="en-US" dirty="0"/>
          </a:p>
        </p:txBody>
      </p:sp>
      <p:sp>
        <p:nvSpPr>
          <p:cNvPr id="15" name="Flèche courbée vers la droite 14"/>
          <p:cNvSpPr/>
          <p:nvPr/>
        </p:nvSpPr>
        <p:spPr>
          <a:xfrm>
            <a:off x="235390" y="3426309"/>
            <a:ext cx="307818" cy="129136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lèche courbée vers la droite 15"/>
          <p:cNvSpPr/>
          <p:nvPr/>
        </p:nvSpPr>
        <p:spPr>
          <a:xfrm>
            <a:off x="206127" y="5269840"/>
            <a:ext cx="307818" cy="129136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5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" y="-72427"/>
            <a:ext cx="10677507" cy="7559675"/>
          </a:xfrm>
          <a:prstGeom prst="rect">
            <a:avLst/>
          </a:prstGeom>
        </p:spPr>
      </p:pic>
      <p:pic>
        <p:nvPicPr>
          <p:cNvPr id="2" name="Image 1" descr="logo_quadri_vecto.jpg">
            <a:extLst>
              <a:ext uri="{FF2B5EF4-FFF2-40B4-BE49-F238E27FC236}">
                <a16:creationId xmlns:a16="http://schemas.microsoft.com/office/drawing/2014/main" xmlns="" id="{548D304F-8817-48D2-AFB4-5AD83247E30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905" y="286468"/>
            <a:ext cx="2494155" cy="85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B75D07F1-35CC-43C2-8325-53F8825A1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BA36-25B2-4204-AEBA-E71E0F91E45F}" type="datetime1">
              <a:rPr lang="fr-FR" smtClean="0"/>
              <a:t>10/03/2022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71905" y="3395304"/>
            <a:ext cx="64906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Compteur d’eau statique électromagnétique </a:t>
            </a:r>
          </a:p>
          <a:p>
            <a:endParaRPr lang="fr-FR" sz="2400" dirty="0"/>
          </a:p>
          <a:p>
            <a:r>
              <a:rPr lang="fr-FR" sz="2400" dirty="0" smtClean="0"/>
              <a:t>Dn 15 à 40 (pieds de bâtiment et individualisation)</a:t>
            </a:r>
          </a:p>
          <a:p>
            <a:endParaRPr lang="fr-FR" sz="2400" dirty="0" smtClean="0"/>
          </a:p>
          <a:p>
            <a:r>
              <a:rPr lang="fr-FR" sz="2400" dirty="0" smtClean="0"/>
              <a:t>Meilleure métrologie du marché </a:t>
            </a:r>
          </a:p>
          <a:p>
            <a:endParaRPr lang="fr-FR" sz="2400" dirty="0"/>
          </a:p>
          <a:p>
            <a:r>
              <a:rPr lang="fr-FR" sz="2400" dirty="0" smtClean="0"/>
              <a:t>Qualité pérenne contrairement aux compteurs mécaniques </a:t>
            </a:r>
          </a:p>
          <a:p>
            <a:endParaRPr lang="fr-FR" sz="2400" dirty="0" smtClean="0"/>
          </a:p>
          <a:p>
            <a:r>
              <a:rPr lang="fr-FR" sz="2400" dirty="0" smtClean="0"/>
              <a:t>Envoi des données (et alarmes) tous les jours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t="-10667" r="-5299" b="-1"/>
          <a:stretch/>
        </p:blipFill>
        <p:spPr>
          <a:xfrm>
            <a:off x="765718" y="1140735"/>
            <a:ext cx="5937282" cy="2097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7" b="13191"/>
          <a:stretch>
            <a:fillRect/>
          </a:stretch>
        </p:blipFill>
        <p:spPr bwMode="auto">
          <a:xfrm>
            <a:off x="7131742" y="713601"/>
            <a:ext cx="31242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2411" y="2417274"/>
            <a:ext cx="3215165" cy="24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7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" y="-72427"/>
            <a:ext cx="10677507" cy="7559675"/>
          </a:xfrm>
          <a:prstGeom prst="rect">
            <a:avLst/>
          </a:prstGeom>
        </p:spPr>
      </p:pic>
      <p:pic>
        <p:nvPicPr>
          <p:cNvPr id="2" name="Image 1" descr="logo_quadri_vecto.jpg">
            <a:extLst>
              <a:ext uri="{FF2B5EF4-FFF2-40B4-BE49-F238E27FC236}">
                <a16:creationId xmlns:a16="http://schemas.microsoft.com/office/drawing/2014/main" xmlns="" id="{548D304F-8817-48D2-AFB4-5AD83247E30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905" y="286468"/>
            <a:ext cx="2494155" cy="85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B75D07F1-35CC-43C2-8325-53F8825A1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BA36-25B2-4204-AEBA-E71E0F91E45F}" type="datetime1">
              <a:rPr lang="fr-FR" smtClean="0"/>
              <a:t>10/03/2022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6247" y="-72426"/>
            <a:ext cx="3458438" cy="763210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1980" y="1666576"/>
            <a:ext cx="1849449" cy="143884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71905" y="3395304"/>
            <a:ext cx="580784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Installation simple (avec carte SIM à inclure)</a:t>
            </a:r>
          </a:p>
          <a:p>
            <a:endParaRPr lang="fr-FR" sz="2400" dirty="0" smtClean="0"/>
          </a:p>
          <a:p>
            <a:r>
              <a:rPr lang="fr-FR" sz="2400" dirty="0" smtClean="0"/>
              <a:t>Récèption des signaux et données compteurs à proximité</a:t>
            </a:r>
          </a:p>
          <a:p>
            <a:endParaRPr lang="fr-FR" sz="2400" dirty="0"/>
          </a:p>
          <a:p>
            <a:r>
              <a:rPr lang="fr-FR" sz="2400" dirty="0" smtClean="0"/>
              <a:t>Jusqu’à 3000 points de comptage </a:t>
            </a:r>
          </a:p>
          <a:p>
            <a:endParaRPr lang="fr-FR" sz="2400" dirty="0"/>
          </a:p>
          <a:p>
            <a:r>
              <a:rPr lang="fr-FR" sz="2400" dirty="0" smtClean="0"/>
              <a:t>Un envoi GMS vers l’application</a:t>
            </a:r>
          </a:p>
          <a:p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5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" y="-72427"/>
            <a:ext cx="10677507" cy="7559675"/>
          </a:xfrm>
          <a:prstGeom prst="rect">
            <a:avLst/>
          </a:prstGeom>
        </p:spPr>
      </p:pic>
      <p:pic>
        <p:nvPicPr>
          <p:cNvPr id="2" name="Image 1" descr="logo_quadri_vecto.jpg">
            <a:extLst>
              <a:ext uri="{FF2B5EF4-FFF2-40B4-BE49-F238E27FC236}">
                <a16:creationId xmlns:a16="http://schemas.microsoft.com/office/drawing/2014/main" xmlns="" id="{548D304F-8817-48D2-AFB4-5AD83247E30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905" y="286468"/>
            <a:ext cx="2494155" cy="85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B75D07F1-35CC-43C2-8325-53F8825A1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BA36-25B2-4204-AEBA-E71E0F91E45F}" type="datetime1">
              <a:rPr lang="fr-FR" smtClean="0"/>
              <a:t>10/03/2022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565223" y="1130188"/>
            <a:ext cx="54320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</a:rPr>
              <a:t>Une transmission rapide pour réaction rapide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0" y="2444212"/>
            <a:ext cx="1068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Compteur avec seuil programmable « à la demande » 6 litres/heure par heure pendant 3 jours</a:t>
            </a:r>
            <a:endParaRPr lang="en-US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069" y="3050351"/>
            <a:ext cx="2849988" cy="1738932"/>
          </a:xfrm>
          <a:prstGeom prst="rect">
            <a:avLst/>
          </a:prstGeom>
        </p:spPr>
      </p:pic>
      <p:sp>
        <p:nvSpPr>
          <p:cNvPr id="21" name="Flèche droite 20"/>
          <p:cNvSpPr/>
          <p:nvPr/>
        </p:nvSpPr>
        <p:spPr>
          <a:xfrm>
            <a:off x="4074573" y="3779296"/>
            <a:ext cx="1756372" cy="479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ZoneTexte 21"/>
          <p:cNvSpPr txBox="1"/>
          <p:nvPr/>
        </p:nvSpPr>
        <p:spPr>
          <a:xfrm>
            <a:off x="3338308" y="3449183"/>
            <a:ext cx="3228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Début de fuite et alerte par mail</a:t>
            </a:r>
            <a:endParaRPr lang="en-US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460" y="5077957"/>
            <a:ext cx="3614973" cy="172119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49" y="5077957"/>
            <a:ext cx="2976996" cy="1721195"/>
          </a:xfrm>
          <a:prstGeom prst="rect">
            <a:avLst/>
          </a:prstGeom>
        </p:spPr>
      </p:pic>
      <p:sp>
        <p:nvSpPr>
          <p:cNvPr id="25" name="Flèche droite 24"/>
          <p:cNvSpPr/>
          <p:nvPr/>
        </p:nvSpPr>
        <p:spPr>
          <a:xfrm>
            <a:off x="4187928" y="5571088"/>
            <a:ext cx="1756372" cy="479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ZoneTexte 25"/>
          <p:cNvSpPr txBox="1"/>
          <p:nvPr/>
        </p:nvSpPr>
        <p:spPr>
          <a:xfrm>
            <a:off x="3451663" y="5240975"/>
            <a:ext cx="3228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Début de fuite et alerte par mail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8460" y="3050351"/>
            <a:ext cx="3614973" cy="173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9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" y="-72427"/>
            <a:ext cx="10677507" cy="7559675"/>
          </a:xfrm>
          <a:prstGeom prst="rect">
            <a:avLst/>
          </a:prstGeom>
        </p:spPr>
      </p:pic>
      <p:pic>
        <p:nvPicPr>
          <p:cNvPr id="2" name="Image 1" descr="logo_quadri_vecto.jpg">
            <a:extLst>
              <a:ext uri="{FF2B5EF4-FFF2-40B4-BE49-F238E27FC236}">
                <a16:creationId xmlns:a16="http://schemas.microsoft.com/office/drawing/2014/main" xmlns="" id="{548D304F-8817-48D2-AFB4-5AD83247E30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905" y="286468"/>
            <a:ext cx="2494155" cy="85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B75D07F1-35CC-43C2-8325-53F8825A1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BA36-25B2-4204-AEBA-E71E0F91E45F}" type="datetime1">
              <a:rPr lang="fr-FR" smtClean="0"/>
              <a:t>10/03/2022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8965"/>
            <a:ext cx="10684686" cy="621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" y="-72427"/>
            <a:ext cx="10677507" cy="7559675"/>
          </a:xfrm>
          <a:prstGeom prst="rect">
            <a:avLst/>
          </a:prstGeom>
        </p:spPr>
      </p:pic>
      <p:pic>
        <p:nvPicPr>
          <p:cNvPr id="2" name="Image 1" descr="logo_quadri_vecto.jpg">
            <a:extLst>
              <a:ext uri="{FF2B5EF4-FFF2-40B4-BE49-F238E27FC236}">
                <a16:creationId xmlns:a16="http://schemas.microsoft.com/office/drawing/2014/main" xmlns="" id="{548D304F-8817-48D2-AFB4-5AD83247E30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905" y="286468"/>
            <a:ext cx="2494155" cy="85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B75D07F1-35CC-43C2-8325-53F8825A1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BA36-25B2-4204-AEBA-E71E0F91E45F}" type="datetime1">
              <a:rPr lang="fr-FR" smtClean="0"/>
              <a:t>10/03/2022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" y="1499630"/>
            <a:ext cx="10677507" cy="285236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4971" y="4710891"/>
            <a:ext cx="5640308" cy="220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7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xmlns="" id="{C38CA1CC-74FF-1C4B-8C8B-4AAF6F123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240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9032B201ED0546AD1E00D464A3446E" ma:contentTypeVersion="10" ma:contentTypeDescription="Create a new document." ma:contentTypeScope="" ma:versionID="aa6f0139cfd581ac7ee5e6d252479b0f">
  <xsd:schema xmlns:xsd="http://www.w3.org/2001/XMLSchema" xmlns:xs="http://www.w3.org/2001/XMLSchema" xmlns:p="http://schemas.microsoft.com/office/2006/metadata/properties" xmlns:ns2="63caa54c-31bd-4941-9ba7-f23eee01fbd5" xmlns:ns3="daa80197-d497-4625-aa11-7a8cd9c4d50c" targetNamespace="http://schemas.microsoft.com/office/2006/metadata/properties" ma:root="true" ma:fieldsID="bfac6fce287eb2ec8815f79439a9395e" ns2:_="" ns3:_="">
    <xsd:import namespace="63caa54c-31bd-4941-9ba7-f23eee01fbd5"/>
    <xsd:import namespace="daa80197-d497-4625-aa11-7a8cd9c4d5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caa54c-31bd-4941-9ba7-f23eee01fb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0e309cc5-1a45-4b97-8af2-53dd6e22e3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a80197-d497-4625-aa11-7a8cd9c4d50c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e6ab84e-5836-4b58-a626-aaa26bec29f8}" ma:internalName="TaxCatchAll" ma:showField="CatchAllData" ma:web="daa80197-d497-4625-aa11-7a8cd9c4d5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3caa54c-31bd-4941-9ba7-f23eee01fbd5">
      <Terms xmlns="http://schemas.microsoft.com/office/infopath/2007/PartnerControls"/>
    </lcf76f155ced4ddcb4097134ff3c332f>
    <TaxCatchAll xmlns="daa80197-d497-4625-aa11-7a8cd9c4d50c" xsi:nil="true"/>
  </documentManagement>
</p:properties>
</file>

<file path=customXml/itemProps1.xml><?xml version="1.0" encoding="utf-8"?>
<ds:datastoreItem xmlns:ds="http://schemas.openxmlformats.org/officeDocument/2006/customXml" ds:itemID="{DA8FADA0-CD5B-4BEA-A86E-B5E44A4BE7F2}"/>
</file>

<file path=customXml/itemProps2.xml><?xml version="1.0" encoding="utf-8"?>
<ds:datastoreItem xmlns:ds="http://schemas.openxmlformats.org/officeDocument/2006/customXml" ds:itemID="{B9FCCF77-90ED-4CF2-9E5B-FD34FEEFE751}"/>
</file>

<file path=customXml/itemProps3.xml><?xml version="1.0" encoding="utf-8"?>
<ds:datastoreItem xmlns:ds="http://schemas.openxmlformats.org/officeDocument/2006/customXml" ds:itemID="{1125E176-9A8D-4B59-A28A-38D7A887D47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</TotalTime>
  <Words>184</Words>
  <Application>Microsoft Office PowerPoint</Application>
  <PresentationFormat>Personnalisé</PresentationFormat>
  <Paragraphs>34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Helvetica Neue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TOURNIER</dc:creator>
  <cp:lastModifiedBy>Colombano, Romain</cp:lastModifiedBy>
  <cp:revision>18</cp:revision>
  <dcterms:created xsi:type="dcterms:W3CDTF">2020-05-26T12:47:55Z</dcterms:created>
  <dcterms:modified xsi:type="dcterms:W3CDTF">2022-03-10T11:02:34Z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0x010100889032B201ED0546AD1E00D464A3446E</vt:lpwstr>
  </property>
  <property fmtid="{D5CDD505-2E9C-101B-9397-08002B2CF9AE}" pid="3" name="Order">
    <vt:r8>660200</vt:r8>
  </property>
</Properties>
</file>